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</p:sldIdLst>
  <p:sldSz cy="5143500" cx="9144000"/>
  <p:notesSz cx="6858000" cy="9144000"/>
  <p:embeddedFontLst>
    <p:embeddedFont>
      <p:font typeface="Roboto"/>
      <p:regular r:id="rId38"/>
      <p:bold r:id="rId39"/>
      <p:italic r:id="rId40"/>
      <p:boldItalic r:id="rId41"/>
    </p:embeddedFont>
    <p:embeddedFont>
      <p:font typeface="Nunito"/>
      <p:regular r:id="rId42"/>
      <p:bold r:id="rId43"/>
      <p:italic r:id="rId44"/>
      <p:boldItalic r:id="rId45"/>
    </p:embeddedFont>
    <p:embeddedFont>
      <p:font typeface="Maven Pro"/>
      <p:regular r:id="rId46"/>
      <p:bold r:id="rId4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0DC51E7-541B-4E35-8406-1D4559648913}">
  <a:tblStyle styleId="{20DC51E7-541B-4E35-8406-1D455964891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italic.fntdata"/><Relationship Id="rId20" Type="http://schemas.openxmlformats.org/officeDocument/2006/relationships/slide" Target="slides/slide14.xml"/><Relationship Id="rId42" Type="http://schemas.openxmlformats.org/officeDocument/2006/relationships/font" Target="fonts/Nunito-regular.fntdata"/><Relationship Id="rId41" Type="http://schemas.openxmlformats.org/officeDocument/2006/relationships/font" Target="fonts/Roboto-boldItalic.fntdata"/><Relationship Id="rId22" Type="http://schemas.openxmlformats.org/officeDocument/2006/relationships/slide" Target="slides/slide16.xml"/><Relationship Id="rId44" Type="http://schemas.openxmlformats.org/officeDocument/2006/relationships/font" Target="fonts/Nunito-italic.fntdata"/><Relationship Id="rId21" Type="http://schemas.openxmlformats.org/officeDocument/2006/relationships/slide" Target="slides/slide15.xml"/><Relationship Id="rId43" Type="http://schemas.openxmlformats.org/officeDocument/2006/relationships/font" Target="fonts/Nunito-bold.fntdata"/><Relationship Id="rId24" Type="http://schemas.openxmlformats.org/officeDocument/2006/relationships/slide" Target="slides/slide18.xml"/><Relationship Id="rId46" Type="http://schemas.openxmlformats.org/officeDocument/2006/relationships/font" Target="fonts/MavenPro-regular.fntdata"/><Relationship Id="rId23" Type="http://schemas.openxmlformats.org/officeDocument/2006/relationships/slide" Target="slides/slide17.xml"/><Relationship Id="rId45" Type="http://schemas.openxmlformats.org/officeDocument/2006/relationships/font" Target="fonts/Nunito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47" Type="http://schemas.openxmlformats.org/officeDocument/2006/relationships/font" Target="fonts/MavenPro-bold.fntdata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slide" Target="slides/slide31.xml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39" Type="http://schemas.openxmlformats.org/officeDocument/2006/relationships/font" Target="fonts/Roboto-bold.fntdata"/><Relationship Id="rId16" Type="http://schemas.openxmlformats.org/officeDocument/2006/relationships/slide" Target="slides/slide10.xml"/><Relationship Id="rId38" Type="http://schemas.openxmlformats.org/officeDocument/2006/relationships/font" Target="fonts/Roboto-regular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314571e3910_2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314571e3910_2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314571e3910_2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314571e3910_2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314571e3910_2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314571e3910_2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314571e3910_2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314571e3910_2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314916b20b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314916b20b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314916b20b1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314916b20b1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314916b20b1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314916b20b1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314916b20b1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314916b20b1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314916b20b1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314916b20b1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314916b20b1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314916b20b1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2fc4b254c13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2fc4b254c13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314916b20b1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314916b20b1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314916b20b1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314916b20b1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2a1d1c61c7f_0_6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2a1d1c61c7f_0_6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314571e3910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314571e3910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2a1db11d847_1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2a1db11d847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2faa172d79a_15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2faa172d79a_15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2faa172d79a_15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2faa172d79a_15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2faa172d79a_15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2faa172d79a_15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2a1d1c61c7f_0_7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2a1d1c61c7f_0_7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314916b20b1_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314916b20b1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2fc4b254c1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2fc4b254c1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2fc4f745d2f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2fc4f745d2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314916b20b1_5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314916b20b1_5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2faa172d79a_2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2faa172d79a_2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314916b20b1_1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314916b20b1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2faa172d79a_15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2faa172d79a_15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314571e3910_2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314571e3910_2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314571e3910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314571e3910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314571e3910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314571e3910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3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fmla="val 8244818" name="adj1"/>
                  <a:gd fmla="val 16246175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fmla="val 8801158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fmla="val 1255410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" name="Google Shape;46;p2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2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68" name="Google Shape;268;p11"/>
          <p:cNvSpPr txBox="1"/>
          <p:nvPr>
            <p:ph hasCustomPrompt="1"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0" name="Google Shape;270;p1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2" name="Google Shape;82;p3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p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9" name="Google Shape;89;p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0" name="Google Shape;90;p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6" name="Google Shape;96;p5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7" name="Google Shape;97;p5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4" name="Google Shape;104;p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" name="Google Shape;109;p7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0" name="Google Shape;110;p7"/>
          <p:cNvSpPr txBox="1"/>
          <p:nvPr>
            <p:ph idx="1" type="body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1" name="Google Shape;111;p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5" name="Google Shape;125;p8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" name="Google Shape;131;p9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2" name="Google Shape;132;p9"/>
          <p:cNvSpPr txBox="1"/>
          <p:nvPr>
            <p:ph idx="1" type="subTitle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3" name="Google Shape;133;p9"/>
          <p:cNvSpPr txBox="1"/>
          <p:nvPr>
            <p:ph idx="2" type="body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" name="Google Shape;139;p10"/>
          <p:cNvSpPr txBox="1"/>
          <p:nvPr>
            <p:ph idx="1" type="body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40" name="Google Shape;140;p1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ment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Relationship Id="rId4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8.png"/><Relationship Id="rId4" Type="http://schemas.openxmlformats.org/officeDocument/2006/relationships/image" Target="../media/image4.png"/><Relationship Id="rId5" Type="http://schemas.openxmlformats.org/officeDocument/2006/relationships/image" Target="../media/image6.png"/><Relationship Id="rId6" Type="http://schemas.openxmlformats.org/officeDocument/2006/relationships/image" Target="../media/image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s://andrewchanshiny.shinyapps.io/Group10_P3/" TargetMode="External"/><Relationship Id="rId4" Type="http://schemas.openxmlformats.org/officeDocument/2006/relationships/image" Target="../media/image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s://andrewchanshiny.shinyapps.io/Group10_P3/" TargetMode="External"/><Relationship Id="rId4" Type="http://schemas.openxmlformats.org/officeDocument/2006/relationships/image" Target="../media/image10.png"/><Relationship Id="rId5" Type="http://schemas.openxmlformats.org/officeDocument/2006/relationships/image" Target="../media/image1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www.transtats.bts.gov/DL_SelectFields.aspx?gnoyr_VQ=FGK&amp;QO_fu146_anzr=b0-gvzr" TargetMode="External"/><Relationship Id="rId4" Type="http://schemas.openxmlformats.org/officeDocument/2006/relationships/hyperlink" Target="https://www.ncei.noaa.gov/access/search/data-search/local-climatological-data-v2?dataTypes=HourlyAltimeterSetting&amp;dataTypes=HourlyDewPointTemperature&amp;dataTypes=HourlyDryBulbTemperature&amp;dataTypes=HourlyPrecipitation&amp;dataTypes=HourlyPresentWeatherType&amp;dataTypes=HourlyPressureChange&amp;dataTypes=HourlyPressureTendency&amp;dataTypes=HourlyRelativeHumidity&amp;dataTypes=HourlySeaLevelPressure&amp;dataTypes=HourlySkyConditions&amp;dataTypes=HourlyStationPressure&amp;dataTypes=HourlyVisibility&amp;dataTypes=HourlyWetBulbTemperature&amp;dataTypes=HourlyWindDirection&amp;dataTypes=HourlyWindGustSpeed&amp;dataTypes=HourlyWindSpeed&amp;startDate=2018-11-01T00:00:00&amp;endDate=2019-12-31T23:59:59&amp;pageNum=1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Relationship Id="rId4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3"/>
          <p:cNvSpPr txBox="1"/>
          <p:nvPr>
            <p:ph type="ctrTitle"/>
          </p:nvPr>
        </p:nvSpPr>
        <p:spPr>
          <a:xfrm>
            <a:off x="824000" y="1157138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Airline Project</a:t>
            </a:r>
            <a:endParaRPr/>
          </a:p>
        </p:txBody>
      </p:sp>
      <p:sp>
        <p:nvSpPr>
          <p:cNvPr id="278" name="Google Shape;278;p13"/>
          <p:cNvSpPr txBox="1"/>
          <p:nvPr>
            <p:ph idx="1" type="subTitle"/>
          </p:nvPr>
        </p:nvSpPr>
        <p:spPr>
          <a:xfrm>
            <a:off x="824000" y="3492150"/>
            <a:ext cx="74547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Roboto"/>
                <a:ea typeface="Roboto"/>
                <a:cs typeface="Roboto"/>
                <a:sym typeface="Roboto"/>
              </a:rPr>
              <a:t>Zhengyong Chen, Xiangsen Dong, Xupeng Tang, Zhaoqing Wu</a:t>
            </a:r>
            <a:endParaRPr sz="1979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22"/>
          <p:cNvSpPr txBox="1"/>
          <p:nvPr>
            <p:ph idx="1" type="body"/>
          </p:nvPr>
        </p:nvSpPr>
        <p:spPr>
          <a:xfrm>
            <a:off x="6155675" y="1543625"/>
            <a:ext cx="2795400" cy="312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0675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50"/>
              <a:buFont typeface="Arial"/>
              <a:buChar char="❖"/>
            </a:pPr>
            <a:r>
              <a:rPr lang="en" sz="14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Splitting training and test set (9: 1)</a:t>
            </a:r>
            <a:endParaRPr sz="145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20675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50"/>
              <a:buFont typeface="Arial"/>
              <a:buChar char="❖"/>
            </a:pPr>
            <a:r>
              <a:rPr lang="en" sz="14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Oversampling on the training set to increase positive samples to half the number of negative samples</a:t>
            </a:r>
            <a:endParaRPr sz="145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20675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50"/>
              <a:buFont typeface="Arial"/>
              <a:buChar char="❖"/>
            </a:pPr>
            <a:r>
              <a:rPr lang="en" sz="14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Undersampling to achieve a 1:1 ratio</a:t>
            </a:r>
            <a:endParaRPr sz="145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" name="Google Shape;332;p22"/>
          <p:cNvSpPr txBox="1"/>
          <p:nvPr>
            <p:ph type="title"/>
          </p:nvPr>
        </p:nvSpPr>
        <p:spPr>
          <a:xfrm>
            <a:off x="1247700" y="638600"/>
            <a:ext cx="7030500" cy="64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Balancing</a:t>
            </a:r>
            <a:endParaRPr/>
          </a:p>
        </p:txBody>
      </p:sp>
      <p:pic>
        <p:nvPicPr>
          <p:cNvPr id="333" name="Google Shape;33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700" y="1287200"/>
            <a:ext cx="5313802" cy="3455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23"/>
          <p:cNvSpPr txBox="1"/>
          <p:nvPr>
            <p:ph idx="1" type="body"/>
          </p:nvPr>
        </p:nvSpPr>
        <p:spPr>
          <a:xfrm>
            <a:off x="1431975" y="1882575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5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5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5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5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5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" name="Google Shape;339;p23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Logistic Regression</a:t>
            </a:r>
            <a:endParaRPr/>
          </a:p>
        </p:txBody>
      </p:sp>
      <p:pic>
        <p:nvPicPr>
          <p:cNvPr id="340" name="Google Shape;34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775" y="1936150"/>
            <a:ext cx="5712326" cy="1442100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23"/>
          <p:cNvSpPr txBox="1"/>
          <p:nvPr/>
        </p:nvSpPr>
        <p:spPr>
          <a:xfrm>
            <a:off x="1372700" y="1126975"/>
            <a:ext cx="5968800" cy="24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>
                <a:highlight>
                  <a:schemeClr val="lt1"/>
                </a:highlight>
              </a:rPr>
              <a:t>The logistic regression model trained on the balanced dataset shows a significant improvement in prediction accuracy for positive samples.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42" name="Google Shape;342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58925" y="1671775"/>
            <a:ext cx="3437025" cy="3180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2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Odds Ratio</a:t>
            </a:r>
            <a:endParaRPr/>
          </a:p>
        </p:txBody>
      </p:sp>
      <p:sp>
        <p:nvSpPr>
          <p:cNvPr id="348" name="Google Shape;348;p24"/>
          <p:cNvSpPr txBox="1"/>
          <p:nvPr>
            <p:ph idx="1" type="body"/>
          </p:nvPr>
        </p:nvSpPr>
        <p:spPr>
          <a:xfrm>
            <a:off x="7245200" y="1734075"/>
            <a:ext cx="2022600" cy="298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OR&gt;1 : the variable raises the odds of cancellation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OR&lt;1 : </a:t>
            </a:r>
            <a:r>
              <a:rPr lang="en"/>
              <a:t>the</a:t>
            </a:r>
            <a:r>
              <a:rPr lang="en"/>
              <a:t> variable reduces the odds of cancellation</a:t>
            </a:r>
            <a:endParaRPr/>
          </a:p>
        </p:txBody>
      </p:sp>
      <p:pic>
        <p:nvPicPr>
          <p:cNvPr descr="{&quot;mathml&quot;:&quot;&lt;math style=\&quot;font-family:Times New Roman;font-size:16px;\&quot; xmlns=\&quot;http://www.w3.org/1998/Math/MathML\&quot;&gt;&lt;mstyle mathsize=\&quot;16px\&quot;&gt;&lt;mi&gt;O&lt;/mi&gt;&lt;mi&gt;R&lt;/mi&gt;&lt;mo&gt;&amp;#xA0;&lt;/mo&gt;&lt;mo&gt;=&lt;/mo&gt;&lt;mo&gt;&amp;#xA0;&lt;/mo&gt;&lt;msup&gt;&lt;mi&gt;e&lt;/mi&gt;&lt;mrow&gt;&lt;mi&gt;c&lt;/mi&gt;&lt;mi&gt;o&lt;/mi&gt;&lt;mi&gt;e&lt;/mi&gt;&lt;mi&gt;f&lt;/mi&gt;&lt;mi&gt;f&lt;/mi&gt;&lt;mi&gt;i&lt;/mi&gt;&lt;mi&gt;c&lt;/mi&gt;&lt;mi&gt;i&lt;/mi&gt;&lt;mi&gt;e&lt;/mi&gt;&lt;mi&gt;n&lt;/mi&gt;&lt;mi&gt;t&lt;/mi&gt;&lt;/mrow&gt;&lt;/msup&gt;&lt;/mstyle&gt;&lt;/math&gt;&quot;,&quot;truncated&quot;:false}" id="349" name="Google Shape;349;p24" title="O R space equals space e to the power of c o e f f i c i e n t end exponen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7275" y="1325575"/>
            <a:ext cx="2022650" cy="32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9300" y="1679775"/>
            <a:ext cx="6355749" cy="3160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25"/>
          <p:cNvSpPr txBox="1"/>
          <p:nvPr>
            <p:ph idx="1" type="body"/>
          </p:nvPr>
        </p:nvSpPr>
        <p:spPr>
          <a:xfrm>
            <a:off x="1143600" y="1183075"/>
            <a:ext cx="7719900" cy="312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5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46075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50"/>
              <a:buFont typeface="Arial"/>
              <a:buChar char="❖"/>
            </a:pPr>
            <a:r>
              <a:rPr lang="en" sz="18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</a:t>
            </a:r>
            <a:r>
              <a:rPr lang="en" sz="18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hoose Delta Air Lines</a:t>
            </a:r>
            <a:endParaRPr sz="185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46075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50"/>
              <a:buFont typeface="Arial"/>
              <a:buChar char="❖"/>
            </a:pPr>
            <a:r>
              <a:rPr lang="en" sz="18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Travel outside holiday periods</a:t>
            </a:r>
            <a:endParaRPr sz="185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46075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50"/>
              <a:buFont typeface="Arial"/>
              <a:buChar char="❖"/>
            </a:pPr>
            <a:r>
              <a:rPr lang="en" sz="18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Select morning flights</a:t>
            </a:r>
            <a:endParaRPr sz="185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46075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50"/>
              <a:buFont typeface="Arial"/>
              <a:buChar char="❖"/>
            </a:pPr>
            <a:r>
              <a:rPr lang="en" sz="18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Avoid popular tourist destinations(like Orlando and San Francisco)</a:t>
            </a:r>
            <a:endParaRPr sz="185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46075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50"/>
              <a:buFont typeface="Arial"/>
              <a:buChar char="❖"/>
            </a:pPr>
            <a:r>
              <a:rPr lang="en" sz="18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Opt for days with high visibility and low wind speeds</a:t>
            </a:r>
            <a:endParaRPr sz="185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5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6" name="Google Shape;356;p25"/>
          <p:cNvSpPr txBox="1"/>
          <p:nvPr>
            <p:ph type="title"/>
          </p:nvPr>
        </p:nvSpPr>
        <p:spPr>
          <a:xfrm>
            <a:off x="1247700" y="638600"/>
            <a:ext cx="7030500" cy="64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Tips to avoid cancelled flights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26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</a:t>
            </a:r>
            <a:r>
              <a:rPr lang="en"/>
              <a:t>odel 2:Flight Delay Prediction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2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Overview</a:t>
            </a:r>
            <a:endParaRPr/>
          </a:p>
        </p:txBody>
      </p:sp>
      <p:sp>
        <p:nvSpPr>
          <p:cNvPr id="367" name="Google Shape;367;p27"/>
          <p:cNvSpPr txBox="1"/>
          <p:nvPr>
            <p:ph idx="1" type="body"/>
          </p:nvPr>
        </p:nvSpPr>
        <p:spPr>
          <a:xfrm>
            <a:off x="1191650" y="154140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>
                <a:solidFill>
                  <a:srgbClr val="000000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Our dataset contains 7,248,726 records from 378 airports.</a:t>
            </a:r>
            <a:endParaRPr sz="1450">
              <a:solidFill>
                <a:srgbClr val="000000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50">
                <a:solidFill>
                  <a:srgbClr val="000000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We considered cancelled flight as outcome and 32 predictors:</a:t>
            </a:r>
            <a:endParaRPr sz="1450">
              <a:solidFill>
                <a:srgbClr val="000000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20675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50"/>
              <a:buFont typeface="Arial"/>
              <a:buChar char="❖"/>
            </a:pPr>
            <a:r>
              <a:rPr lang="en" sz="1450">
                <a:solidFill>
                  <a:srgbClr val="000000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Flight features: Month, Day of Week, Departure Time, Arrival Time, Holiday Period, Operating Carrier, Origin, Destination, CRS Elapsed Time, Distance</a:t>
            </a:r>
            <a:endParaRPr sz="1450">
              <a:solidFill>
                <a:srgbClr val="000000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20675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50"/>
              <a:buFont typeface="Arial"/>
              <a:buChar char="❖"/>
            </a:pPr>
            <a:r>
              <a:rPr lang="en" sz="1450">
                <a:solidFill>
                  <a:srgbClr val="000000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Weather features(Origin and Destination): Dry Bulb Temperature, Precipitation, Relative Humidity, Sea Level Pressure, Station Pressure, Visibility, Wind Speed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28"/>
          <p:cNvSpPr txBox="1"/>
          <p:nvPr>
            <p:ph type="title"/>
          </p:nvPr>
        </p:nvSpPr>
        <p:spPr>
          <a:xfrm>
            <a:off x="1325200" y="357650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Correlation Checking</a:t>
            </a:r>
            <a:endParaRPr/>
          </a:p>
        </p:txBody>
      </p:sp>
      <p:pic>
        <p:nvPicPr>
          <p:cNvPr id="373" name="Google Shape;37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10225" y="1068225"/>
            <a:ext cx="4608825" cy="3528825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p28"/>
          <p:cNvSpPr txBox="1"/>
          <p:nvPr/>
        </p:nvSpPr>
        <p:spPr>
          <a:xfrm>
            <a:off x="2867975" y="4698575"/>
            <a:ext cx="3154500" cy="1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Heatmap of variables’ correlation</a:t>
            </a:r>
            <a:endParaRPr b="1" sz="15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29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Categorical data processing</a:t>
            </a:r>
            <a:endParaRPr/>
          </a:p>
        </p:txBody>
      </p:sp>
      <p:sp>
        <p:nvSpPr>
          <p:cNvPr id="380" name="Google Shape;380;p29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381" name="Google Shape;381;p29"/>
          <p:cNvGraphicFramePr/>
          <p:nvPr/>
        </p:nvGraphicFramePr>
        <p:xfrm>
          <a:off x="720150" y="1648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{20DC51E7-541B-4E35-8406-1D4559648913}</a:tableStyleId>
              </a:tblPr>
              <a:tblGrid>
                <a:gridCol w="1728400"/>
                <a:gridCol w="3156975"/>
                <a:gridCol w="2778575"/>
              </a:tblGrid>
              <a:tr h="931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100"/>
                        <a:t>One hot encoder</a:t>
                      </a:r>
                      <a:endParaRPr b="1" sz="21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100"/>
                        <a:t>Frequency encoder</a:t>
                      </a:r>
                      <a:endParaRPr b="1" sz="2100"/>
                    </a:p>
                  </a:txBody>
                  <a:tcPr marT="91425" marB="91425" marR="91425" marL="91425" anchor="ctr"/>
                </a:tc>
              </a:tr>
              <a:tr h="1072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100"/>
                        <a:t>Strength</a:t>
                      </a:r>
                      <a:endParaRPr b="1" sz="2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/>
                        <a:t>Information preserving</a:t>
                      </a:r>
                      <a:endParaRPr sz="17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/>
                        <a:t>Easy to handle</a:t>
                      </a:r>
                      <a:endParaRPr sz="1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/>
                        <a:t>Efficient</a:t>
                      </a:r>
                      <a:endParaRPr sz="2000"/>
                    </a:p>
                  </a:txBody>
                  <a:tcPr marT="91425" marB="91425" marR="91425" marL="91425"/>
                </a:tc>
              </a:tr>
              <a:tr h="845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100"/>
                        <a:t>Weakness</a:t>
                      </a:r>
                      <a:endParaRPr b="1" sz="2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/>
                        <a:t>Increase number of features</a:t>
                      </a:r>
                      <a:endParaRPr sz="17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/>
                        <a:t>Low efficiency</a:t>
                      </a:r>
                      <a:endParaRPr sz="1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/>
                        <a:t>Information loss</a:t>
                      </a:r>
                      <a:endParaRPr sz="17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30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387" name="Google Shape;387;p30"/>
          <p:cNvGraphicFramePr/>
          <p:nvPr/>
        </p:nvGraphicFramePr>
        <p:xfrm>
          <a:off x="269225" y="20703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{20DC51E7-541B-4E35-8406-1D4559648913}</a:tableStyleId>
              </a:tblPr>
              <a:tblGrid>
                <a:gridCol w="4021425"/>
                <a:gridCol w="4511500"/>
              </a:tblGrid>
              <a:tr h="961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/>
                        <a:t>One hot encoded variables</a:t>
                      </a:r>
                      <a:endParaRPr sz="25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/>
                        <a:t>Frequency encoded variables</a:t>
                      </a:r>
                      <a:endParaRPr sz="2500"/>
                    </a:p>
                  </a:txBody>
                  <a:tcPr marT="91425" marB="91425" marR="91425" marL="91425" anchor="ctr"/>
                </a:tc>
              </a:tr>
              <a:tr h="403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Operating Carrier, Time period, Day of week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Airport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31"/>
          <p:cNvSpPr txBox="1"/>
          <p:nvPr>
            <p:ph type="title"/>
          </p:nvPr>
        </p:nvSpPr>
        <p:spPr>
          <a:xfrm>
            <a:off x="373475" y="5322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Influencing variables</a:t>
            </a:r>
            <a:endParaRPr/>
          </a:p>
        </p:txBody>
      </p:sp>
      <p:graphicFrame>
        <p:nvGraphicFramePr>
          <p:cNvPr id="393" name="Google Shape;393;p31"/>
          <p:cNvGraphicFramePr/>
          <p:nvPr/>
        </p:nvGraphicFramePr>
        <p:xfrm>
          <a:off x="0" y="6402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{20DC51E7-541B-4E35-8406-1D4559648913}</a:tableStyleId>
              </a:tblPr>
              <a:tblGrid>
                <a:gridCol w="3140150"/>
                <a:gridCol w="3129500"/>
                <a:gridCol w="2958300"/>
              </a:tblGrid>
              <a:tr h="966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/>
                        <a:t>Most significant</a:t>
                      </a:r>
                      <a:endParaRPr sz="25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/>
                        <a:t>Moderately significant</a:t>
                      </a:r>
                      <a:endParaRPr sz="25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/>
                        <a:t>Least significant</a:t>
                      </a:r>
                      <a:endParaRPr sz="25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Origin_Visibility</a:t>
                      </a:r>
                      <a:endParaRPr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Origin_Dry Bulb Temperature</a:t>
                      </a:r>
                      <a:endParaRPr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Dest_Visibility</a:t>
                      </a:r>
                      <a:endParaRPr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Operating Carrier</a:t>
                      </a:r>
                      <a:r>
                        <a:rPr lang="en"/>
                        <a:t>_DL</a:t>
                      </a:r>
                      <a:endParaRPr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Dest_Wind Speed</a:t>
                      </a:r>
                      <a:endParaRPr/>
                    </a:p>
                    <a:p>
                      <a:pPr indent="0" lvl="0" marL="0" rtl="0" algn="l"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Origin_Wind Speed</a:t>
                      </a:r>
                      <a:endParaRPr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Operating Carrier_HA</a:t>
                      </a:r>
                      <a:endParaRPr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Arrival time_Morning</a:t>
                      </a:r>
                      <a:endParaRPr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Arrival time_Evening</a:t>
                      </a:r>
                      <a:endParaRPr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Dest_Relative Humidity</a:t>
                      </a:r>
                      <a:endParaRPr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Origin_Precipitation</a:t>
                      </a:r>
                      <a:endParaRPr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/>
                        <a:t>Dest_Precipitation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Airport,</a:t>
                      </a:r>
                      <a:endParaRPr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Station_Pressure</a:t>
                      </a:r>
                      <a:endParaRPr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SeaLevel_Pressure</a:t>
                      </a:r>
                      <a:endParaRPr/>
                    </a:p>
                    <a:p>
                      <a:pPr indent="0" lvl="0" marL="0" rtl="0" algn="l"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4"/>
          <p:cNvSpPr txBox="1"/>
          <p:nvPr>
            <p:ph idx="1" type="body"/>
          </p:nvPr>
        </p:nvSpPr>
        <p:spPr>
          <a:xfrm>
            <a:off x="1143600" y="1455475"/>
            <a:ext cx="7134600" cy="312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90525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50"/>
              <a:buFont typeface="Arial"/>
              <a:buChar char="❖"/>
            </a:pPr>
            <a:r>
              <a:rPr lang="en" sz="25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Data Collection &amp; Cleaning</a:t>
            </a:r>
            <a:endParaRPr sz="255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84175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50"/>
              <a:buFont typeface="Arial"/>
              <a:buChar char="❖"/>
            </a:pPr>
            <a:r>
              <a:rPr lang="en" sz="24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Data Modeling</a:t>
            </a:r>
            <a:endParaRPr sz="245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84175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50"/>
              <a:buFont typeface="Arial"/>
              <a:buChar char="❖"/>
            </a:pPr>
            <a:r>
              <a:rPr lang="en" sz="24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Shiny App</a:t>
            </a:r>
            <a:endParaRPr sz="245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9144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45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p14"/>
          <p:cNvSpPr txBox="1"/>
          <p:nvPr>
            <p:ph type="title"/>
          </p:nvPr>
        </p:nvSpPr>
        <p:spPr>
          <a:xfrm>
            <a:off x="1247700" y="638600"/>
            <a:ext cx="7030500" cy="64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32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Tips to avoid flight delay</a:t>
            </a:r>
            <a:endParaRPr/>
          </a:p>
        </p:txBody>
      </p:sp>
      <p:sp>
        <p:nvSpPr>
          <p:cNvPr id="399" name="Google Shape;399;p32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Char char="❖"/>
            </a:pPr>
            <a:r>
              <a:rPr lang="en" sz="2500"/>
              <a:t>Choose Delta Airlines</a:t>
            </a:r>
            <a:endParaRPr sz="2500"/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Char char="❖"/>
            </a:pPr>
            <a:r>
              <a:rPr lang="en" sz="2500"/>
              <a:t>Travel on a warm, clear day</a:t>
            </a:r>
            <a:endParaRPr sz="2500"/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Char char="❖"/>
            </a:pPr>
            <a:r>
              <a:rPr lang="en" sz="2500"/>
              <a:t>Avoid windy or rainy days</a:t>
            </a:r>
            <a:endParaRPr sz="2500"/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Char char="❖"/>
            </a:pPr>
            <a:r>
              <a:rPr lang="en" sz="2500"/>
              <a:t>Avoid Hawaii Airlines</a:t>
            </a:r>
            <a:endParaRPr sz="25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5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33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metrics</a:t>
            </a:r>
            <a:endParaRPr/>
          </a:p>
        </p:txBody>
      </p:sp>
      <p:sp>
        <p:nvSpPr>
          <p:cNvPr id="405" name="Google Shape;405;p33"/>
          <p:cNvSpPr txBox="1"/>
          <p:nvPr>
            <p:ph idx="1" type="body"/>
          </p:nvPr>
        </p:nvSpPr>
        <p:spPr>
          <a:xfrm>
            <a:off x="1303800" y="13009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Accuracy: 0.5887</a:t>
            </a:r>
            <a:endParaRPr sz="200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00"/>
              <a:t>Precision: 0.4487</a:t>
            </a:r>
            <a:endParaRPr sz="200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00"/>
              <a:t>Recall: 0.5679</a:t>
            </a:r>
            <a:endParaRPr sz="200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00"/>
              <a:t>F1 Score: 0.5013</a:t>
            </a:r>
            <a:endParaRPr sz="200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00"/>
              <a:t>ROC AUC: 0.6192</a:t>
            </a:r>
            <a:endParaRPr sz="200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00"/>
              <a:t>Average Precision: 0.4833</a:t>
            </a:r>
            <a:endParaRPr sz="200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34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rPr lang="en" sz="2726"/>
              <a:t>Model 3 : Delay Time prediction </a:t>
            </a:r>
            <a:endParaRPr sz="2726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35"/>
          <p:cNvSpPr txBox="1"/>
          <p:nvPr>
            <p:ph type="title"/>
          </p:nvPr>
        </p:nvSpPr>
        <p:spPr>
          <a:xfrm>
            <a:off x="1247700" y="638600"/>
            <a:ext cx="7030500" cy="64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4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Feature</a:t>
            </a:r>
            <a:endParaRPr/>
          </a:p>
        </p:txBody>
      </p:sp>
      <p:sp>
        <p:nvSpPr>
          <p:cNvPr id="416" name="Google Shape;416;p35"/>
          <p:cNvSpPr txBox="1"/>
          <p:nvPr/>
        </p:nvSpPr>
        <p:spPr>
          <a:xfrm>
            <a:off x="1080025" y="1625400"/>
            <a:ext cx="7081200" cy="27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400"/>
              <a:buChar char="❖"/>
            </a:pPr>
            <a:r>
              <a:rPr lang="en" sz="1500"/>
              <a:t>Weather feature: Almost all weather features except weather type</a:t>
            </a:r>
            <a:endParaRPr sz="1500"/>
          </a:p>
          <a:p>
            <a:pPr indent="-3238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Char char="❖"/>
            </a:pPr>
            <a:r>
              <a:rPr lang="en" sz="1500"/>
              <a:t>Airline feature:    </a:t>
            </a:r>
            <a:endParaRPr sz="1500"/>
          </a:p>
          <a:p>
            <a:pPr indent="-32385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Char char="➢"/>
            </a:pPr>
            <a:r>
              <a:rPr lang="en" sz="1500"/>
              <a:t>Operating</a:t>
            </a:r>
            <a:r>
              <a:rPr lang="en" sz="1500"/>
              <a:t> Carrier(encoded)</a:t>
            </a:r>
            <a:endParaRPr sz="1500"/>
          </a:p>
          <a:p>
            <a:pPr indent="-32385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Char char="➢"/>
            </a:pPr>
            <a:r>
              <a:rPr lang="en" sz="1500"/>
              <a:t>Distance (numeric)</a:t>
            </a:r>
            <a:endParaRPr sz="1500"/>
          </a:p>
          <a:p>
            <a:pPr indent="-3238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Char char="❖"/>
            </a:pPr>
            <a:r>
              <a:rPr lang="en" sz="1500"/>
              <a:t>Location feature: </a:t>
            </a:r>
            <a:endParaRPr sz="1500"/>
          </a:p>
          <a:p>
            <a:pPr indent="-32385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Char char="➢"/>
            </a:pPr>
            <a:r>
              <a:rPr lang="en" sz="1500"/>
              <a:t>Longitude/Latitude (numeric)</a:t>
            </a:r>
            <a:endParaRPr sz="1500"/>
          </a:p>
          <a:p>
            <a:pPr indent="-32385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Char char="➢"/>
            </a:pPr>
            <a:r>
              <a:rPr lang="en" sz="1500"/>
              <a:t>Origin/Destination Airport (encoded)</a:t>
            </a:r>
            <a:endParaRPr sz="1500"/>
          </a:p>
          <a:p>
            <a:pPr indent="-3238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Char char="❖"/>
            </a:pPr>
            <a:r>
              <a:rPr lang="en" sz="1500"/>
              <a:t>Time feature:   	</a:t>
            </a:r>
            <a:endParaRPr sz="1500"/>
          </a:p>
          <a:p>
            <a:pPr indent="-32385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Char char="➢"/>
            </a:pPr>
            <a:r>
              <a:rPr lang="en" sz="1500"/>
              <a:t>Month/Day of the week(encoded)</a:t>
            </a:r>
            <a:endParaRPr sz="1500"/>
          </a:p>
          <a:p>
            <a:pPr indent="-32385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Char char="➢"/>
            </a:pPr>
            <a:r>
              <a:rPr lang="en" sz="1500"/>
              <a:t>Date/Date_CST (Here, I should have encoded the hours, but I processed them as continuous data)       </a:t>
            </a:r>
            <a:endParaRPr sz="15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3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4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Model structure</a:t>
            </a:r>
            <a:endParaRPr b="0" sz="4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22" name="Google Shape;42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1325" y="1597875"/>
            <a:ext cx="5475424" cy="324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37"/>
          <p:cNvSpPr txBox="1"/>
          <p:nvPr>
            <p:ph type="title"/>
          </p:nvPr>
        </p:nvSpPr>
        <p:spPr>
          <a:xfrm>
            <a:off x="1056750" y="39542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4400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rPr>
              <a:t>Process </a:t>
            </a:r>
            <a:endParaRPr/>
          </a:p>
        </p:txBody>
      </p:sp>
      <p:pic>
        <p:nvPicPr>
          <p:cNvPr id="428" name="Google Shape;42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4325" y="1150650"/>
            <a:ext cx="8137649" cy="393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43050" y="581725"/>
            <a:ext cx="3188375" cy="65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61150" y="1150650"/>
            <a:ext cx="2132451" cy="65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14175" y="2769825"/>
            <a:ext cx="1530224" cy="336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3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sp>
        <p:nvSpPr>
          <p:cNvPr id="437" name="Google Shape;437;p38"/>
          <p:cNvSpPr txBox="1"/>
          <p:nvPr/>
        </p:nvSpPr>
        <p:spPr>
          <a:xfrm>
            <a:off x="1080025" y="1597875"/>
            <a:ext cx="4667100" cy="19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D0D0D"/>
              </a:buClr>
              <a:buSzPts val="1600"/>
              <a:buFont typeface="Times New Roman"/>
              <a:buChar char="❖"/>
            </a:pPr>
            <a:r>
              <a:rPr lang="en" sz="1600">
                <a:solidFill>
                  <a:srgbClr val="0D0D0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Our delay prediction neural network reached an RMSE of 39 minutes on the test set.</a:t>
            </a:r>
            <a:endParaRPr sz="1600">
              <a:solidFill>
                <a:srgbClr val="0D0D0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D0D0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D0D0D"/>
              </a:buClr>
              <a:buSzPts val="1600"/>
              <a:buFont typeface="Times New Roman"/>
              <a:buChar char="❖"/>
            </a:pPr>
            <a:r>
              <a:rPr lang="en" sz="1600">
                <a:solidFill>
                  <a:srgbClr val="0D0D0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Our combination flight cancellation prediction network reached recall (0.6796) for cancelled case and recall (0.3408) for uncancelled case.</a:t>
            </a:r>
            <a:endParaRPr sz="1600">
              <a:solidFill>
                <a:srgbClr val="0D0D0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39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Strength and weakness</a:t>
            </a:r>
            <a:endParaRPr/>
          </a:p>
        </p:txBody>
      </p:sp>
      <p:sp>
        <p:nvSpPr>
          <p:cNvPr id="443" name="Google Shape;443;p39"/>
          <p:cNvSpPr txBox="1"/>
          <p:nvPr/>
        </p:nvSpPr>
        <p:spPr>
          <a:xfrm>
            <a:off x="1430400" y="1333475"/>
            <a:ext cx="6487800" cy="32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❖"/>
            </a:pPr>
            <a:r>
              <a:rPr lang="en" sz="2000"/>
              <a:t>Advantages: 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➢"/>
            </a:pPr>
            <a:r>
              <a:rPr lang="en" sz="2000"/>
              <a:t>Our method can reduce the cost required to train classification models.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➢"/>
            </a:pPr>
            <a:r>
              <a:rPr lang="en" sz="2000"/>
              <a:t>Our model architecture can be easily expanded and has great potential.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❖"/>
            </a:pPr>
            <a:r>
              <a:rPr lang="en" sz="2000"/>
              <a:t>Disadvantages: 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➢"/>
            </a:pPr>
            <a:r>
              <a:rPr lang="en" sz="2000"/>
              <a:t>The performance of our model is not sufficient. We should add more layers.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➢"/>
            </a:pPr>
            <a:r>
              <a:rPr lang="en" sz="2000"/>
              <a:t>Poor interpretability.</a:t>
            </a:r>
            <a:endParaRPr sz="19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40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Shiny App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41"/>
          <p:cNvSpPr txBox="1"/>
          <p:nvPr>
            <p:ph type="title"/>
          </p:nvPr>
        </p:nvSpPr>
        <p:spPr>
          <a:xfrm>
            <a:off x="1303800" y="386850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Shiny App - Flight Delay and Cancellation Prediction </a:t>
            </a:r>
            <a:r>
              <a:rPr lang="en" sz="1533"/>
              <a:t> </a:t>
            </a:r>
            <a:r>
              <a:rPr b="0" lang="en" sz="1533">
                <a:solidFill>
                  <a:srgbClr val="5B90BF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https://andrewchanshiny.shinyapps.io/Group10_P3/</a:t>
            </a:r>
            <a:r>
              <a:rPr lang="en" sz="1533"/>
              <a:t> </a:t>
            </a:r>
            <a:endParaRPr sz="1533"/>
          </a:p>
        </p:txBody>
      </p:sp>
      <p:sp>
        <p:nvSpPr>
          <p:cNvPr id="454" name="Google Shape;454;p41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55" name="Google Shape;455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0275" y="1386150"/>
            <a:ext cx="7506048" cy="355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15"/>
          <p:cNvSpPr txBox="1"/>
          <p:nvPr>
            <p:ph type="title"/>
          </p:nvPr>
        </p:nvSpPr>
        <p:spPr>
          <a:xfrm>
            <a:off x="824000" y="1613825"/>
            <a:ext cx="7342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Collection &amp; Cleaning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42"/>
          <p:cNvSpPr txBox="1"/>
          <p:nvPr>
            <p:ph type="title"/>
          </p:nvPr>
        </p:nvSpPr>
        <p:spPr>
          <a:xfrm>
            <a:off x="322950" y="1362325"/>
            <a:ext cx="8011500" cy="220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Thanks for listening</a:t>
            </a:r>
            <a:endParaRPr sz="4000"/>
          </a:p>
        </p:txBody>
      </p:sp>
      <p:sp>
        <p:nvSpPr>
          <p:cNvPr id="461" name="Google Shape;461;p42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462" name="Google Shape;462;p42"/>
          <p:cNvSpPr txBox="1"/>
          <p:nvPr>
            <p:ph type="title"/>
          </p:nvPr>
        </p:nvSpPr>
        <p:spPr>
          <a:xfrm>
            <a:off x="1303800" y="100400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Shiny App - Flight Delay and Cancellation Prediction </a:t>
            </a:r>
            <a:r>
              <a:rPr lang="en" sz="1533"/>
              <a:t> </a:t>
            </a:r>
            <a:r>
              <a:rPr b="0" lang="en" sz="1533">
                <a:solidFill>
                  <a:srgbClr val="5B90BF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https://andrewchanshiny.shinyapps.io/Group10_P3/</a:t>
            </a:r>
            <a:r>
              <a:rPr lang="en" sz="1533"/>
              <a:t> </a:t>
            </a:r>
            <a:endParaRPr sz="1533"/>
          </a:p>
        </p:txBody>
      </p:sp>
      <p:pic>
        <p:nvPicPr>
          <p:cNvPr id="463" name="Google Shape;463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2950" y="1178750"/>
            <a:ext cx="4896658" cy="231745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64" name="Google Shape;464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69052" y="2389622"/>
            <a:ext cx="5370271" cy="25416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43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</a:t>
            </a:r>
            <a:r>
              <a:rPr lang="en"/>
              <a:t>hink you!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16"/>
          <p:cNvSpPr txBox="1"/>
          <p:nvPr>
            <p:ph idx="1" type="body"/>
          </p:nvPr>
        </p:nvSpPr>
        <p:spPr>
          <a:xfrm>
            <a:off x="1167650" y="1647725"/>
            <a:ext cx="7134600" cy="312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We collected flight data from </a:t>
            </a:r>
            <a:r>
              <a:rPr i="1" lang="en" sz="1950" u="sng">
                <a:solidFill>
                  <a:schemeClr val="hlink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  <a:hlinkClick r:id="rId3"/>
              </a:rPr>
              <a:t>Bureau of Transportation Statistics</a:t>
            </a:r>
            <a:r>
              <a:rPr lang="en" sz="19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, and gathered weather data from </a:t>
            </a:r>
            <a:r>
              <a:rPr i="1" lang="en" sz="1950" u="sng">
                <a:solidFill>
                  <a:schemeClr val="hlink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  <a:hlinkClick r:id="rId4"/>
              </a:rPr>
              <a:t>National Centers for Environmental information</a:t>
            </a:r>
            <a:r>
              <a:rPr lang="en" sz="19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based on airports' latitude and longitude.</a:t>
            </a:r>
            <a:endParaRPr sz="195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5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9144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5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16"/>
          <p:cNvSpPr txBox="1"/>
          <p:nvPr>
            <p:ph type="title"/>
          </p:nvPr>
        </p:nvSpPr>
        <p:spPr>
          <a:xfrm>
            <a:off x="1306500" y="683575"/>
            <a:ext cx="7030500" cy="64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Collection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1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Cleaning &amp; Merging</a:t>
            </a:r>
            <a:endParaRPr/>
          </a:p>
        </p:txBody>
      </p:sp>
      <p:sp>
        <p:nvSpPr>
          <p:cNvPr id="301" name="Google Shape;301;p17"/>
          <p:cNvSpPr txBox="1"/>
          <p:nvPr>
            <p:ph idx="1" type="body"/>
          </p:nvPr>
        </p:nvSpPr>
        <p:spPr>
          <a:xfrm>
            <a:off x="1154250" y="1426500"/>
            <a:ext cx="7030500" cy="334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40000"/>
          </a:bodyPr>
          <a:lstStyle/>
          <a:p>
            <a:pPr indent="-326390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❖"/>
            </a:pPr>
            <a:r>
              <a:rPr lang="en" sz="3850">
                <a:latin typeface="Arial"/>
                <a:ea typeface="Arial"/>
                <a:cs typeface="Arial"/>
                <a:sym typeface="Arial"/>
              </a:rPr>
              <a:t>Excluding data during the COVID period and flights without matching weather stations or without hourly weather data.</a:t>
            </a:r>
            <a:endParaRPr sz="3850">
              <a:latin typeface="Arial"/>
              <a:ea typeface="Arial"/>
              <a:cs typeface="Arial"/>
              <a:sym typeface="Arial"/>
            </a:endParaRPr>
          </a:p>
          <a:p>
            <a:pPr indent="-326390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❖"/>
            </a:pPr>
            <a:r>
              <a:rPr lang="en" sz="3850">
                <a:latin typeface="Arial"/>
                <a:ea typeface="Arial"/>
                <a:cs typeface="Arial"/>
                <a:sym typeface="Arial"/>
              </a:rPr>
              <a:t>Imputing missing weather values via forward filling before merging and KNN(N=5) after merging.</a:t>
            </a:r>
            <a:endParaRPr sz="3850">
              <a:latin typeface="Arial"/>
              <a:ea typeface="Arial"/>
              <a:cs typeface="Arial"/>
              <a:sym typeface="Arial"/>
            </a:endParaRPr>
          </a:p>
          <a:p>
            <a:pPr indent="-326390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❖"/>
            </a:pPr>
            <a:r>
              <a:rPr lang="en" sz="3850">
                <a:latin typeface="Arial"/>
                <a:ea typeface="Arial"/>
                <a:cs typeface="Arial"/>
                <a:sym typeface="Arial"/>
              </a:rPr>
              <a:t>Converting departure and arrival times to CST. In the first two models, departure and arrival times were categorized by periods of the day.</a:t>
            </a:r>
            <a:endParaRPr sz="3850">
              <a:latin typeface="Arial"/>
              <a:ea typeface="Arial"/>
              <a:cs typeface="Arial"/>
              <a:sym typeface="Arial"/>
            </a:endParaRPr>
          </a:p>
          <a:p>
            <a:pPr indent="-326390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❖"/>
            </a:pPr>
            <a:r>
              <a:rPr lang="en" sz="3850">
                <a:latin typeface="Arial"/>
                <a:ea typeface="Arial"/>
                <a:cs typeface="Arial"/>
                <a:sym typeface="Arial"/>
              </a:rPr>
              <a:t>Adding a </a:t>
            </a:r>
            <a:r>
              <a:rPr i="1" lang="en" sz="3850">
                <a:latin typeface="Arial"/>
                <a:ea typeface="Arial"/>
                <a:cs typeface="Arial"/>
                <a:sym typeface="Arial"/>
              </a:rPr>
              <a:t>Holiday period</a:t>
            </a:r>
            <a:r>
              <a:rPr lang="en" sz="3850">
                <a:latin typeface="Arial"/>
                <a:ea typeface="Arial"/>
                <a:cs typeface="Arial"/>
                <a:sym typeface="Arial"/>
              </a:rPr>
              <a:t> variable to indicate departures during Thanksgiving, Christmas, or New Year's.</a:t>
            </a:r>
            <a:endParaRPr sz="3850">
              <a:latin typeface="Arial"/>
              <a:ea typeface="Arial"/>
              <a:cs typeface="Arial"/>
              <a:sym typeface="Arial"/>
            </a:endParaRPr>
          </a:p>
          <a:p>
            <a:pPr indent="-326390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❖"/>
            </a:pPr>
            <a:r>
              <a:rPr lang="en" sz="3850">
                <a:latin typeface="Arial"/>
                <a:ea typeface="Arial"/>
                <a:cs typeface="Arial"/>
                <a:sym typeface="Arial"/>
              </a:rPr>
              <a:t>We</a:t>
            </a:r>
            <a:r>
              <a:rPr lang="en" sz="3850">
                <a:latin typeface="Arial"/>
                <a:ea typeface="Arial"/>
                <a:cs typeface="Arial"/>
                <a:sym typeface="Arial"/>
              </a:rPr>
              <a:t> merged the flight data with the weather data based on the columns for departure airport, arrival airport, and scheduled departure time (CST).</a:t>
            </a:r>
            <a:endParaRPr sz="385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550">
              <a:solidFill>
                <a:srgbClr val="000000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18"/>
          <p:cNvSpPr txBox="1"/>
          <p:nvPr>
            <p:ph type="title"/>
          </p:nvPr>
        </p:nvSpPr>
        <p:spPr>
          <a:xfrm>
            <a:off x="824000" y="1613825"/>
            <a:ext cx="7582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1</a:t>
            </a:r>
            <a:r>
              <a:rPr lang="en"/>
              <a:t>：Flight Cancellation Prediction 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19"/>
          <p:cNvSpPr txBox="1"/>
          <p:nvPr>
            <p:ph idx="1" type="body"/>
          </p:nvPr>
        </p:nvSpPr>
        <p:spPr>
          <a:xfrm>
            <a:off x="1143600" y="1183075"/>
            <a:ext cx="7519800" cy="312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>
                <a:solidFill>
                  <a:srgbClr val="000000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Our data contains 7,248,726 records regarding 378 airports.</a:t>
            </a:r>
            <a:endParaRPr sz="145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We considered cancelled flight as outcome and 32 predictors:</a:t>
            </a:r>
            <a:endParaRPr sz="145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20675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50"/>
              <a:buFont typeface="Arial"/>
              <a:buChar char="❖"/>
            </a:pPr>
            <a:r>
              <a:rPr lang="en" sz="14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Flight features: Month, Day of Week, Departure Time, Arrival Time, Holiday_Period, Operating Carrier, Origin, Destination, CRS Elapsed Time, Distance</a:t>
            </a:r>
            <a:endParaRPr sz="145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20675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50"/>
              <a:buFont typeface="Arial"/>
              <a:buChar char="❖"/>
            </a:pPr>
            <a:r>
              <a:rPr lang="en" sz="14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Weather features(Origin and Destination): Dew Point Temperature, Dry Bulb Temperature, Precipitation, Pressure Change, Pressure Tendency, Relative Humidity, Sea Level Pressure, Station Pressure, Visibility, Wet Bulb Temperature, Wind Speed</a:t>
            </a:r>
            <a:endParaRPr sz="145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We used One-Hot Encoding for categorical variables.</a:t>
            </a:r>
            <a:endParaRPr sz="145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5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5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5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5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" name="Google Shape;312;p19"/>
          <p:cNvSpPr txBox="1"/>
          <p:nvPr>
            <p:ph type="title"/>
          </p:nvPr>
        </p:nvSpPr>
        <p:spPr>
          <a:xfrm>
            <a:off x="1247700" y="638600"/>
            <a:ext cx="7030500" cy="64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Overview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20"/>
          <p:cNvSpPr txBox="1"/>
          <p:nvPr>
            <p:ph idx="1" type="body"/>
          </p:nvPr>
        </p:nvSpPr>
        <p:spPr>
          <a:xfrm>
            <a:off x="1195650" y="1110975"/>
            <a:ext cx="7134600" cy="312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5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5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5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" name="Google Shape;318;p20"/>
          <p:cNvSpPr txBox="1"/>
          <p:nvPr>
            <p:ph type="title"/>
          </p:nvPr>
        </p:nvSpPr>
        <p:spPr>
          <a:xfrm>
            <a:off x="1247700" y="638600"/>
            <a:ext cx="7030500" cy="64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Exploratory Data Analysis</a:t>
            </a:r>
            <a:endParaRPr/>
          </a:p>
        </p:txBody>
      </p:sp>
      <p:pic>
        <p:nvPicPr>
          <p:cNvPr id="319" name="Google Shape;31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3650" y="1482150"/>
            <a:ext cx="4438476" cy="312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375350"/>
            <a:ext cx="4849749" cy="3185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21"/>
          <p:cNvSpPr txBox="1"/>
          <p:nvPr>
            <p:ph idx="1" type="body"/>
          </p:nvPr>
        </p:nvSpPr>
        <p:spPr>
          <a:xfrm>
            <a:off x="1069750" y="1749650"/>
            <a:ext cx="7134600" cy="312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9725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0"/>
              <a:buFont typeface="Arial"/>
              <a:buChar char="❖"/>
            </a:pPr>
            <a:r>
              <a:rPr lang="en" sz="17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Only 1.73% of flights are cancelled, data imbalance was a major issue. </a:t>
            </a:r>
            <a:endParaRPr sz="175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39725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0"/>
              <a:buFont typeface="Arial"/>
              <a:buChar char="❖"/>
            </a:pPr>
            <a:r>
              <a:rPr lang="en" sz="17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 logistic regression model fitted on this data yielded 99.98% </a:t>
            </a:r>
            <a:r>
              <a:rPr lang="en" sz="17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prediction</a:t>
            </a:r>
            <a:r>
              <a:rPr lang="en" sz="17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accuracy for non-canceled flights(negative samples) but only 1.45% for canceled ones(positive samples).</a:t>
            </a:r>
            <a:endParaRPr sz="175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21"/>
          <p:cNvSpPr txBox="1"/>
          <p:nvPr>
            <p:ph type="title"/>
          </p:nvPr>
        </p:nvSpPr>
        <p:spPr>
          <a:xfrm>
            <a:off x="1247700" y="638600"/>
            <a:ext cx="7030500" cy="64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to Solve: Data Imbalance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